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5143500" cx="9144000"/>
  <p:notesSz cx="6858000" cy="9144000"/>
  <p:embeddedFontLst>
    <p:embeddedFont>
      <p:font typeface="ZCOOL KuaiLe"/>
      <p:regular r:id="rId32"/>
    </p:embeddedFont>
    <p:embeddedFont>
      <p:font typeface="Sansita ExtraBold"/>
      <p:bold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5" roundtripDataSignature="AMtx7mjK9cvH64ownw3HPF/uT0szATga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4765383-F660-4EDF-98A0-7C5CCCB32844}">
  <a:tblStyle styleId="{34765383-F660-4EDF-98A0-7C5CCCB3284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2BADE69E-8C03-4D66-91EA-62FC0F4A6157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SansitaExtraBold-bold.fntdata"/><Relationship Id="rId10" Type="http://schemas.openxmlformats.org/officeDocument/2006/relationships/slide" Target="slides/slide4.xml"/><Relationship Id="rId32" Type="http://schemas.openxmlformats.org/officeDocument/2006/relationships/font" Target="fonts/ZCOOLKuaiLe-regular.fntdata"/><Relationship Id="rId13" Type="http://schemas.openxmlformats.org/officeDocument/2006/relationships/slide" Target="slides/slide7.xml"/><Relationship Id="rId35" Type="http://customschemas.google.com/relationships/presentationmetadata" Target="metadata"/><Relationship Id="rId12" Type="http://schemas.openxmlformats.org/officeDocument/2006/relationships/slide" Target="slides/slide6.xml"/><Relationship Id="rId34" Type="http://schemas.openxmlformats.org/officeDocument/2006/relationships/font" Target="fonts/SansitaExtraBold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google.com/search?q=health+clipart&amp;tbm=isch&amp;ved=2ahUKEwj7vsDsqqeAAxUbFmIAHc_-D58Q2-cCegQIABAA&amp;oq=health+clipart&amp;gs_lcp=CgNpbWcQAzIFCAAQgAQyBQgAEIAEMgUIABCABDIFCAAQgAQyBQgAEIAEMgUIABCABDIFCAAQgAQyBQgAEIAEMgUIABCABDIFCAAQgAQ6BwgAEIoFEEM6BggAEAcQHlDYCFjZDWCxEWgAcAB4AIABZYgBpgWSAQM2LjGYAQCgAQGqAQtnd3Mtd2l6LWltZ8ABAQ&amp;sclient=img&amp;ei=L22-ZLvrNpusiLMPz_2_-Ak&amp;bih=727&amp;biw=1440" TargetMode="External"/><Relationship Id="rId3" Type="http://schemas.openxmlformats.org/officeDocument/2006/relationships/hyperlink" Target="https://616pic.com/sucai/192iw046r.htm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" name="Google Shape;52;p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https://thumbs.dreamstime.com/b/happy-cute-little-boy-running-fast-212460166.jpg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https://previews.123rf.com/images/graphicbee/graphicbee1611/graphicbee161100167/66091888-teacher-gesturing-in-front-of-the-school-building-welcome-back-to-school.jpg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https://c8.alamy.com/comp/KEB0AE/doctor-with-bubble-speech-standing-by-the-hospital-KEB0AE.jpg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https://st2.depositphotos.com/1037238/5426/v/950/depositphotos_54261425-stock-illustration-scene-inside-restaurant-kitchen.jpg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https://media.istockphoto.com/id/874967986/vector/art-studio-interior-woman-artist-drawing.jpg?s=612x612&amp;w=0&amp;k=20&amp;c=XbGWFiRcr6pze2-AklXIbHxN8ZZtXi-l3Z6H_nAeopk=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https://media.istockphoto.com/id/972687846/vector/cartoon-soccer-player-dancing.jpg?s=1024x1024&amp;w=is&amp;k=20&amp;c=5H-d7Cmiyv6sYe6zvSvSOJwIuqjK1oLrX0HE8w5sicQ=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https://media.istockphoto.com/id/689494118/vector/music-band-illustration.jpg?s=612x612&amp;w=0&amp;k=20&amp;c=vAgGygZ8GoCxImJwGE5n15kBsNPzTMM4rRvFvFAj7hE=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google.com/search?q=health+clipart&amp;tbm=isch&amp;ved=2ahUKEwj7vsDsqqeAAxUbFmIAHc_-D58Q2-cCegQIABAA&amp;oq=health+clipart&amp;gs_lcp=CgNpbWcQAzIFCAAQgAQyBQgAEIAEMgUIABCABDIFCAAQgAQyBQgAEIAEMgUIABCABDIFCAAQgAQyBQgAEIAEMgUIABCABDIFCAAQgAQ6BwgAEIoFEEM6BggAEAcQHlDYCFjZDWCxEWgAcAB4AIABZYgBpgWSAQM2LjGYAQCgAQGqAQtnd3Mtd2l6LWltZ8ABAQ&amp;sclient=img&amp;ei=L22-ZLvrNpusiLMPz_2_-Ak&amp;bih=727&amp;biw=1440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https://616pic.com/sucai/192iw046r.html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3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3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3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3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3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3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3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FD6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"/>
          <p:cNvGrpSpPr/>
          <p:nvPr/>
        </p:nvGrpSpPr>
        <p:grpSpPr>
          <a:xfrm>
            <a:off x="245920" y="369338"/>
            <a:ext cx="768876" cy="772323"/>
            <a:chOff x="1813" y="0"/>
            <a:chExt cx="809173" cy="812800"/>
          </a:xfrm>
        </p:grpSpPr>
        <p:sp>
          <p:nvSpPr>
            <p:cNvPr id="55" name="Google Shape;55;p1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9DB8F8"/>
            </a:solidFill>
            <a:ln cap="flat" cmpd="sng" w="19050">
              <a:solidFill>
                <a:srgbClr val="FCDE8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"/>
            <p:cNvSpPr txBox="1"/>
            <p:nvPr/>
          </p:nvSpPr>
          <p:spPr>
            <a:xfrm>
              <a:off x="76200" y="66675"/>
              <a:ext cx="660300" cy="66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" sz="1600" u="none" cap="none" strike="noStrike">
                  <a:solidFill>
                    <a:srgbClr val="FFFFFF"/>
                  </a:solidFill>
                  <a:latin typeface="Sansita ExtraBold"/>
                  <a:ea typeface="Sansita ExtraBold"/>
                  <a:cs typeface="Sansita ExtraBold"/>
                  <a:sym typeface="Sansita ExtraBold"/>
                </a:rPr>
                <a:t>02.</a:t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7" name="Google Shape;5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9411659">
            <a:off x="6265605" y="-375881"/>
            <a:ext cx="4481362" cy="2574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459818">
            <a:off x="6652420" y="-370932"/>
            <a:ext cx="2327324" cy="1299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-1305743">
            <a:off x="7342625" y="903604"/>
            <a:ext cx="2327324" cy="1299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94649" y="3678883"/>
            <a:ext cx="2898607" cy="2245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3191772">
            <a:off x="-229928" y="3669888"/>
            <a:ext cx="2343705" cy="2537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5913227">
            <a:off x="7476684" y="3635148"/>
            <a:ext cx="1818215" cy="158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"/>
          <p:cNvSpPr txBox="1"/>
          <p:nvPr/>
        </p:nvSpPr>
        <p:spPr>
          <a:xfrm>
            <a:off x="1097750" y="857275"/>
            <a:ext cx="6453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30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chemeClr val="dk2"/>
                </a:solidFill>
                <a:latin typeface="KaiTi"/>
                <a:ea typeface="KaiTi"/>
                <a:cs typeface="KaiTi"/>
                <a:sym typeface="KaiTi"/>
              </a:rPr>
              <a:t>故事《做什么让你最快乐？》</a:t>
            </a:r>
            <a:endParaRPr b="0" i="0" sz="3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462547" y="1815982"/>
            <a:ext cx="2923757" cy="186289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"/>
          <p:cNvSpPr txBox="1"/>
          <p:nvPr/>
        </p:nvSpPr>
        <p:spPr>
          <a:xfrm>
            <a:off x="2424425" y="3898675"/>
            <a:ext cx="30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Yiyi Xu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徐毅毅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"/>
          <p:cNvSpPr txBox="1"/>
          <p:nvPr>
            <p:ph type="ctrTitle"/>
          </p:nvPr>
        </p:nvSpPr>
        <p:spPr>
          <a:xfrm>
            <a:off x="160400" y="205300"/>
            <a:ext cx="8520600" cy="95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000"/>
              <a:t>Activity 5:  问题 &amp; 讨论</a:t>
            </a:r>
            <a:endParaRPr sz="3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2000">
                <a:solidFill>
                  <a:srgbClr val="0000FF"/>
                </a:solidFill>
              </a:rPr>
              <a:t>(Targeted skills: Answer inferential question）</a:t>
            </a:r>
            <a:endParaRPr sz="2000">
              <a:solidFill>
                <a:srgbClr val="0000FF"/>
              </a:solidFill>
            </a:endParaRPr>
          </a:p>
        </p:txBody>
      </p:sp>
      <p:sp>
        <p:nvSpPr>
          <p:cNvPr id="121" name="Google Shape;121;p9"/>
          <p:cNvSpPr txBox="1"/>
          <p:nvPr>
            <p:ph idx="1" type="subTitle"/>
          </p:nvPr>
        </p:nvSpPr>
        <p:spPr>
          <a:xfrm>
            <a:off x="160400" y="1407775"/>
            <a:ext cx="8775900" cy="28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b="1" lang="en"/>
              <a:t>2. 有一天，王小乐不高兴。可是，最后他哈哈大笑！为什么？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n"/>
              <a:t>     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359"/>
              <a:buNone/>
            </a:pPr>
            <a:r>
              <a:rPr lang="en" sz="3350"/>
              <a:t>     A. 因为他跟很多人聊天。</a:t>
            </a:r>
            <a:endParaRPr sz="335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359"/>
              <a:buNone/>
            </a:pPr>
            <a:r>
              <a:rPr lang="en" sz="3350"/>
              <a:t>B. 因为他让妈妈高兴。</a:t>
            </a:r>
            <a:endParaRPr sz="335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359"/>
              <a:buNone/>
            </a:pPr>
            <a:r>
              <a:rPr lang="en" sz="3350"/>
              <a:t>C. 因为他有很多朋友。</a:t>
            </a:r>
            <a:endParaRPr sz="335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359"/>
              <a:buNone/>
            </a:pPr>
            <a:r>
              <a:rPr lang="en" sz="3350"/>
              <a:t>D. 因为他可以躺平。</a:t>
            </a:r>
            <a:endParaRPr sz="335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359"/>
              <a:buNone/>
            </a:pPr>
            <a:r>
              <a:t/>
            </a:r>
            <a:endParaRPr sz="335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424"/>
              <a:buNone/>
            </a:pPr>
            <a:r>
              <a:t/>
            </a:r>
            <a:endParaRPr sz="2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424"/>
              <a:buNone/>
            </a:pPr>
            <a:r>
              <a:t/>
            </a:r>
            <a:endParaRPr b="1" sz="2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"/>
          <p:cNvSpPr txBox="1"/>
          <p:nvPr>
            <p:ph type="ctrTitle"/>
          </p:nvPr>
        </p:nvSpPr>
        <p:spPr>
          <a:xfrm>
            <a:off x="160400" y="205300"/>
            <a:ext cx="8520600" cy="95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2500"/>
              <a:t>讨论</a:t>
            </a:r>
            <a:endParaRPr sz="2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2500">
                <a:solidFill>
                  <a:srgbClr val="0000FF"/>
                </a:solidFill>
              </a:rPr>
              <a:t>(Targeted skill: Answer inferential question.)</a:t>
            </a:r>
            <a:endParaRPr sz="2500">
              <a:solidFill>
                <a:srgbClr val="0000FF"/>
              </a:solidFill>
            </a:endParaRPr>
          </a:p>
        </p:txBody>
      </p:sp>
      <p:sp>
        <p:nvSpPr>
          <p:cNvPr id="127" name="Google Shape;127;p10"/>
          <p:cNvSpPr txBox="1"/>
          <p:nvPr>
            <p:ph idx="1" type="subTitle"/>
          </p:nvPr>
        </p:nvSpPr>
        <p:spPr>
          <a:xfrm>
            <a:off x="160400" y="1407775"/>
            <a:ext cx="8775900" cy="28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600"/>
              <a:t>3. 如果王小乐不高兴，你觉得他会做什么？</a:t>
            </a:r>
            <a:endParaRPr b="1" sz="2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6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600"/>
              <a:t>A. 去学校学习。</a:t>
            </a:r>
            <a:endParaRPr sz="26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600"/>
              <a:t>B. 去体育场踢球。</a:t>
            </a:r>
            <a:endParaRPr sz="26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600"/>
              <a:t>C. 跟朋友聊天。</a:t>
            </a:r>
            <a:endParaRPr sz="26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600"/>
              <a:t>D. 跟猫一起躺平。</a:t>
            </a:r>
            <a:endParaRPr sz="2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/>
          <p:cNvSpPr txBox="1"/>
          <p:nvPr>
            <p:ph type="ctrTitle"/>
          </p:nvPr>
        </p:nvSpPr>
        <p:spPr>
          <a:xfrm>
            <a:off x="160400" y="205300"/>
            <a:ext cx="8520600" cy="95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2500"/>
              <a:t>讨论</a:t>
            </a:r>
            <a:endParaRPr sz="2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2500">
                <a:solidFill>
                  <a:srgbClr val="0000FF"/>
                </a:solidFill>
              </a:rPr>
              <a:t>(Targeted skill: Identify the author’s point of view)</a:t>
            </a:r>
            <a:endParaRPr sz="2500">
              <a:solidFill>
                <a:srgbClr val="0000FF"/>
              </a:solidFill>
            </a:endParaRPr>
          </a:p>
        </p:txBody>
      </p:sp>
      <p:sp>
        <p:nvSpPr>
          <p:cNvPr id="133" name="Google Shape;133;p11"/>
          <p:cNvSpPr txBox="1"/>
          <p:nvPr>
            <p:ph idx="1" type="subTitle"/>
          </p:nvPr>
        </p:nvSpPr>
        <p:spPr>
          <a:xfrm>
            <a:off x="160400" y="1407775"/>
            <a:ext cx="8775900" cy="28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2600"/>
              <a:t>4. 作者写这个故事的目的是想告诉我们:    (Evaluative) </a:t>
            </a:r>
            <a:endParaRPr b="1" sz="2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600"/>
              <a:t>     A. 跟猫躺平让人很快乐。 </a:t>
            </a:r>
            <a:endParaRPr sz="2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600"/>
              <a:t>     B. 王小乐最喜欢跟人</a:t>
            </a:r>
            <a:r>
              <a:rPr lang="en" sz="2600">
                <a:solidFill>
                  <a:srgbClr val="666666"/>
                </a:solidFill>
              </a:rPr>
              <a:t>聊天</a:t>
            </a:r>
            <a:r>
              <a:rPr lang="en" sz="2600"/>
              <a:t>。</a:t>
            </a:r>
            <a:endParaRPr sz="2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600"/>
              <a:t>     C. 做自己喜欢的事会很快乐。 </a:t>
            </a:r>
            <a:endParaRPr sz="2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600"/>
              <a:t>     D. 喜欢踢足球的人都不快乐。</a:t>
            </a:r>
            <a:endParaRPr sz="2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"/>
          <p:cNvSpPr txBox="1"/>
          <p:nvPr>
            <p:ph type="ctrTitle"/>
          </p:nvPr>
        </p:nvSpPr>
        <p:spPr>
          <a:xfrm>
            <a:off x="160400" y="391350"/>
            <a:ext cx="8520600" cy="95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 sz="2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 sz="2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 sz="2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2500"/>
              <a:t>Activity 6:  Reader's theater</a:t>
            </a:r>
            <a:endParaRPr sz="2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 sz="2500"/>
          </a:p>
        </p:txBody>
      </p:sp>
      <p:sp>
        <p:nvSpPr>
          <p:cNvPr id="139" name="Google Shape;139;p12"/>
          <p:cNvSpPr txBox="1"/>
          <p:nvPr>
            <p:ph idx="1" type="subTitle"/>
          </p:nvPr>
        </p:nvSpPr>
        <p:spPr>
          <a:xfrm>
            <a:off x="160400" y="1407775"/>
            <a:ext cx="8775900" cy="28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600"/>
              <a:t> In a group of 10, each student gets a role. Students act out the story while reading it. </a:t>
            </a:r>
            <a:endParaRPr sz="2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600"/>
          </a:p>
        </p:txBody>
      </p:sp>
      <p:pic>
        <p:nvPicPr>
          <p:cNvPr id="140" name="Google Shape;14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7250" y="2869375"/>
            <a:ext cx="4102200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"/>
          <p:cNvSpPr txBox="1"/>
          <p:nvPr>
            <p:ph type="ctrTitle"/>
          </p:nvPr>
        </p:nvSpPr>
        <p:spPr>
          <a:xfrm>
            <a:off x="160400" y="391350"/>
            <a:ext cx="8520600" cy="95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/>
              <a:t>Activity 7: Homework</a:t>
            </a:r>
            <a:r>
              <a:rPr lang="en" sz="2600">
                <a:solidFill>
                  <a:srgbClr val="0000FF"/>
                </a:solidFill>
              </a:rPr>
              <a:t>         </a:t>
            </a:r>
            <a:endParaRPr sz="2600">
              <a:solidFill>
                <a:srgbClr val="0000FF"/>
              </a:solidFill>
            </a:endParaRPr>
          </a:p>
        </p:txBody>
      </p:sp>
      <p:sp>
        <p:nvSpPr>
          <p:cNvPr id="146" name="Google Shape;146;p13"/>
          <p:cNvSpPr txBox="1"/>
          <p:nvPr>
            <p:ph idx="1" type="subTitle"/>
          </p:nvPr>
        </p:nvSpPr>
        <p:spPr>
          <a:xfrm>
            <a:off x="160400" y="1407775"/>
            <a:ext cx="8775900" cy="28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700"/>
              <a:t>Please write a short paragraph summarizing the story. </a:t>
            </a:r>
            <a:endParaRPr sz="2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7"/>
          <p:cNvPicPr preferRelativeResize="0"/>
          <p:nvPr/>
        </p:nvPicPr>
        <p:blipFill rotWithShape="1">
          <a:blip r:embed="rId3">
            <a:alphaModFix/>
          </a:blip>
          <a:srcRect b="17509" l="0" r="0" t="8759"/>
          <a:stretch/>
        </p:blipFill>
        <p:spPr>
          <a:xfrm>
            <a:off x="2339450" y="1325775"/>
            <a:ext cx="6751100" cy="379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7"/>
          <p:cNvSpPr txBox="1"/>
          <p:nvPr/>
        </p:nvSpPr>
        <p:spPr>
          <a:xfrm>
            <a:off x="1402600" y="43650"/>
            <a:ext cx="66984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en" sz="9600" u="none" cap="none" strike="noStrike">
                <a:solidFill>
                  <a:srgbClr val="000000"/>
                </a:solidFill>
                <a:latin typeface="ZCOOL KuaiLe"/>
                <a:ea typeface="ZCOOL KuaiLe"/>
                <a:cs typeface="ZCOOL KuaiLe"/>
                <a:sym typeface="ZCOOL KuaiLe"/>
              </a:rPr>
              <a:t>做什么</a:t>
            </a:r>
            <a:endParaRPr b="0" i="0" sz="9600" u="none" cap="none" strike="noStrike">
              <a:solidFill>
                <a:srgbClr val="000000"/>
              </a:solidFill>
              <a:latin typeface="ZCOOL KuaiLe"/>
              <a:ea typeface="ZCOOL KuaiLe"/>
              <a:cs typeface="ZCOOL KuaiLe"/>
              <a:sym typeface="ZCOOL KuaiL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en" sz="9600" u="none" cap="none" strike="noStrike">
                <a:solidFill>
                  <a:srgbClr val="000000"/>
                </a:solidFill>
                <a:latin typeface="ZCOOL KuaiLe"/>
                <a:ea typeface="ZCOOL KuaiLe"/>
                <a:cs typeface="ZCOOL KuaiLe"/>
                <a:sym typeface="ZCOOL KuaiLe"/>
              </a:rPr>
              <a:t>让你最快乐?</a:t>
            </a:r>
            <a:endParaRPr b="0" i="0" sz="9600" u="none" cap="none" strike="noStrike">
              <a:solidFill>
                <a:srgbClr val="000000"/>
              </a:solidFill>
              <a:latin typeface="ZCOOL KuaiLe"/>
              <a:ea typeface="ZCOOL KuaiLe"/>
              <a:cs typeface="ZCOOL KuaiLe"/>
              <a:sym typeface="ZCOOL KuaiL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8"/>
          <p:cNvPicPr preferRelativeResize="0"/>
          <p:nvPr/>
        </p:nvPicPr>
        <p:blipFill rotWithShape="1">
          <a:blip r:embed="rId3">
            <a:alphaModFix/>
          </a:blip>
          <a:srcRect b="3681" l="17063" r="13375" t="7356"/>
          <a:stretch/>
        </p:blipFill>
        <p:spPr>
          <a:xfrm>
            <a:off x="653850" y="581200"/>
            <a:ext cx="2999426" cy="383582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8"/>
          <p:cNvSpPr txBox="1"/>
          <p:nvPr/>
        </p:nvSpPr>
        <p:spPr>
          <a:xfrm>
            <a:off x="3954900" y="280925"/>
            <a:ext cx="50355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有一个很帅的男生，他叫王小乐。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有一天，他很不高兴，他想知道做什么让自己最快乐。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9"/>
          <p:cNvPicPr preferRelativeResize="0"/>
          <p:nvPr/>
        </p:nvPicPr>
        <p:blipFill rotWithShape="1">
          <a:blip r:embed="rId3">
            <a:alphaModFix/>
          </a:blip>
          <a:srcRect b="3681" l="17063" r="13375" t="7356"/>
          <a:stretch/>
        </p:blipFill>
        <p:spPr>
          <a:xfrm>
            <a:off x="0" y="1336463"/>
            <a:ext cx="1615816" cy="1932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9"/>
          <p:cNvPicPr preferRelativeResize="0"/>
          <p:nvPr/>
        </p:nvPicPr>
        <p:blipFill rotWithShape="1">
          <a:blip r:embed="rId4">
            <a:alphaModFix/>
          </a:blip>
          <a:srcRect b="19375" l="0" r="0" t="6158"/>
          <a:stretch/>
        </p:blipFill>
        <p:spPr>
          <a:xfrm>
            <a:off x="1423328" y="0"/>
            <a:ext cx="2833873" cy="197383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 txBox="1"/>
          <p:nvPr/>
        </p:nvSpPr>
        <p:spPr>
          <a:xfrm>
            <a:off x="4572000" y="465750"/>
            <a:ext cx="43968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他跑到学校，问老师：“老师，做什么让你最快乐？” 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老师说：“你学中文让我最快乐！”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/>
          <p:nvPr/>
        </p:nvSpPr>
        <p:spPr>
          <a:xfrm>
            <a:off x="289875" y="97725"/>
            <a:ext cx="3474300" cy="45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王小乐跑到</a:t>
            </a:r>
            <a:r>
              <a:rPr b="0" i="0" lang="en" sz="36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医院</a:t>
            </a:r>
            <a:r>
              <a:rPr b="0" i="0" lang="en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，他问医生：“</a:t>
            </a:r>
            <a:r>
              <a:rPr b="0" i="0" lang="en" sz="36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医生</a:t>
            </a:r>
            <a:r>
              <a:rPr b="0" i="0" lang="en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，做什么让你最快乐？” 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医生说：“你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身体健康让我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最快乐！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20"/>
          <p:cNvPicPr preferRelativeResize="0"/>
          <p:nvPr/>
        </p:nvPicPr>
        <p:blipFill rotWithShape="1">
          <a:blip r:embed="rId3">
            <a:alphaModFix/>
          </a:blip>
          <a:srcRect b="12471" l="0" r="0" t="0"/>
          <a:stretch/>
        </p:blipFill>
        <p:spPr>
          <a:xfrm>
            <a:off x="4994800" y="1670900"/>
            <a:ext cx="4149200" cy="347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0"/>
          <p:cNvPicPr preferRelativeResize="0"/>
          <p:nvPr/>
        </p:nvPicPr>
        <p:blipFill rotWithShape="1">
          <a:blip r:embed="rId4">
            <a:alphaModFix/>
          </a:blip>
          <a:srcRect b="3681" l="17063" r="13375" t="7356"/>
          <a:stretch/>
        </p:blipFill>
        <p:spPr>
          <a:xfrm>
            <a:off x="3764088" y="3210788"/>
            <a:ext cx="1615816" cy="1932712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0"/>
          <p:cNvSpPr txBox="1"/>
          <p:nvPr/>
        </p:nvSpPr>
        <p:spPr>
          <a:xfrm>
            <a:off x="5997200" y="1885325"/>
            <a:ext cx="1787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你身体健康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让我快乐！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/>
          <p:nvPr/>
        </p:nvSpPr>
        <p:spPr>
          <a:xfrm>
            <a:off x="4442800" y="33450"/>
            <a:ext cx="42792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他跑到饭店，问</a:t>
            </a:r>
            <a:r>
              <a:rPr b="0" i="0" lang="en" sz="35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厨师</a:t>
            </a:r>
            <a:r>
              <a:rPr b="0" i="0" lang="en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：“厨师，做什么让你最快乐？” </a:t>
            </a:r>
            <a:endParaRPr b="0" i="0" sz="3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厨师说：“ 给大家做饭让我最快乐！”</a:t>
            </a:r>
            <a:endParaRPr b="0" i="0" sz="3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21"/>
          <p:cNvPicPr preferRelativeResize="0"/>
          <p:nvPr/>
        </p:nvPicPr>
        <p:blipFill rotWithShape="1">
          <a:blip r:embed="rId3">
            <a:alphaModFix/>
          </a:blip>
          <a:srcRect b="9455" l="0" r="44774" t="5509"/>
          <a:stretch/>
        </p:blipFill>
        <p:spPr>
          <a:xfrm>
            <a:off x="0" y="0"/>
            <a:ext cx="3341824" cy="343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1"/>
          <p:cNvPicPr preferRelativeResize="0"/>
          <p:nvPr/>
        </p:nvPicPr>
        <p:blipFill rotWithShape="1">
          <a:blip r:embed="rId4">
            <a:alphaModFix/>
          </a:blip>
          <a:srcRect b="3681" l="17063" r="13375" t="7356"/>
          <a:stretch/>
        </p:blipFill>
        <p:spPr>
          <a:xfrm flipH="1">
            <a:off x="2705951" y="2825850"/>
            <a:ext cx="1784474" cy="2282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"/>
          <p:cNvSpPr txBox="1"/>
          <p:nvPr>
            <p:ph type="ctrTitle"/>
          </p:nvPr>
        </p:nvSpPr>
        <p:spPr>
          <a:xfrm>
            <a:off x="160400" y="205300"/>
            <a:ext cx="8520600" cy="95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000"/>
              <a:t>Objectives</a:t>
            </a:r>
            <a:endParaRPr sz="3000"/>
          </a:p>
        </p:txBody>
      </p:sp>
      <p:sp>
        <p:nvSpPr>
          <p:cNvPr id="71" name="Google Shape;71;p2"/>
          <p:cNvSpPr txBox="1"/>
          <p:nvPr>
            <p:ph idx="1" type="subTitle"/>
          </p:nvPr>
        </p:nvSpPr>
        <p:spPr>
          <a:xfrm>
            <a:off x="160400" y="1407775"/>
            <a:ext cx="8520600" cy="2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481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60"/>
              <a:buAutoNum type="arabicPeriod"/>
            </a:pPr>
            <a:r>
              <a:rPr lang="en" sz="2460"/>
              <a:t>I can identify the main idea and supporting details of the story. </a:t>
            </a:r>
            <a:br>
              <a:rPr lang="en" sz="2460"/>
            </a:br>
            <a:endParaRPr sz="2460"/>
          </a:p>
          <a:p>
            <a:pPr indent="-38481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60"/>
              <a:buAutoNum type="arabicPeriod"/>
            </a:pPr>
            <a:r>
              <a:rPr lang="en" sz="2460"/>
              <a:t>I can summarize a story using my own words. </a:t>
            </a:r>
            <a:endParaRPr sz="2460"/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246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246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246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/>
          <p:nvPr/>
        </p:nvSpPr>
        <p:spPr>
          <a:xfrm>
            <a:off x="-44850" y="63800"/>
            <a:ext cx="9233700" cy="18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王小乐跑到</a:t>
            </a:r>
            <a:r>
              <a:rPr b="0" i="0" lang="en" sz="32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画室</a:t>
            </a:r>
            <a:r>
              <a:rPr b="0" i="0" lang="en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，问</a:t>
            </a:r>
            <a:r>
              <a:rPr b="0" i="0" lang="en" sz="3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画家</a:t>
            </a:r>
            <a:r>
              <a:rPr b="0" i="0" lang="en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：“画家，做什么让你最快乐？” 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画家说：“画画让我最快乐！</a:t>
            </a:r>
            <a:endParaRPr b="0" i="0" sz="4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22"/>
          <p:cNvPicPr preferRelativeResize="0"/>
          <p:nvPr/>
        </p:nvPicPr>
        <p:blipFill rotWithShape="1">
          <a:blip r:embed="rId3">
            <a:alphaModFix/>
          </a:blip>
          <a:srcRect b="12370" l="0" r="0" t="10121"/>
          <a:stretch/>
        </p:blipFill>
        <p:spPr>
          <a:xfrm>
            <a:off x="1720880" y="2200500"/>
            <a:ext cx="4742195" cy="29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2"/>
          <p:cNvPicPr preferRelativeResize="0"/>
          <p:nvPr/>
        </p:nvPicPr>
        <p:blipFill rotWithShape="1">
          <a:blip r:embed="rId4">
            <a:alphaModFix/>
          </a:blip>
          <a:srcRect b="3681" l="17063" r="13375" t="7356"/>
          <a:stretch/>
        </p:blipFill>
        <p:spPr>
          <a:xfrm>
            <a:off x="-1" y="2882175"/>
            <a:ext cx="1801676" cy="2304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3"/>
          <p:cNvPicPr preferRelativeResize="0"/>
          <p:nvPr/>
        </p:nvPicPr>
        <p:blipFill rotWithShape="1">
          <a:blip r:embed="rId3">
            <a:alphaModFix/>
          </a:blip>
          <a:srcRect b="3681" l="17063" r="13375" t="7356"/>
          <a:stretch/>
        </p:blipFill>
        <p:spPr>
          <a:xfrm flipH="1">
            <a:off x="7089800" y="1969076"/>
            <a:ext cx="1956650" cy="250227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3"/>
          <p:cNvSpPr txBox="1"/>
          <p:nvPr/>
        </p:nvSpPr>
        <p:spPr>
          <a:xfrm>
            <a:off x="109425" y="589800"/>
            <a:ext cx="4969200" cy="3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n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他跑到</a:t>
            </a:r>
            <a:r>
              <a:rPr b="0" i="0" lang="en" sz="37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运动场</a:t>
            </a:r>
            <a:r>
              <a:rPr b="0" i="0" lang="en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，问</a:t>
            </a:r>
            <a:r>
              <a:rPr b="0" i="0" lang="en" sz="37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运动员</a:t>
            </a:r>
            <a:r>
              <a:rPr b="0" i="0" lang="en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：“运动员，做什么让你最快乐？” </a:t>
            </a:r>
            <a:endParaRPr b="0" i="0" sz="3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0" i="0" lang="en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运动员说：“踢足球让我最快乐！”</a:t>
            </a:r>
            <a:endParaRPr b="0" i="0" sz="3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47650" y="1597775"/>
            <a:ext cx="1885929" cy="277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4"/>
          <p:cNvPicPr preferRelativeResize="0"/>
          <p:nvPr/>
        </p:nvPicPr>
        <p:blipFill rotWithShape="1">
          <a:blip r:embed="rId3">
            <a:alphaModFix/>
          </a:blip>
          <a:srcRect b="3681" l="17063" r="13375" t="7356"/>
          <a:stretch/>
        </p:blipFill>
        <p:spPr>
          <a:xfrm>
            <a:off x="72950" y="2784450"/>
            <a:ext cx="1685450" cy="2155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4"/>
          <p:cNvSpPr txBox="1"/>
          <p:nvPr/>
        </p:nvSpPr>
        <p:spPr>
          <a:xfrm>
            <a:off x="0" y="20975"/>
            <a:ext cx="9211800" cy="2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王小乐跑到</a:t>
            </a:r>
            <a:r>
              <a:rPr b="0" i="0" lang="en" sz="36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音乐厅</a:t>
            </a:r>
            <a:r>
              <a:rPr b="0" i="0" lang="en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，问</a:t>
            </a:r>
            <a:r>
              <a:rPr b="0" i="0" lang="en" sz="36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音乐家</a:t>
            </a:r>
            <a:r>
              <a:rPr b="0" i="0" lang="en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：“</a:t>
            </a:r>
            <a:r>
              <a:rPr b="0" i="0" lang="en" sz="36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音乐家</a:t>
            </a:r>
            <a:r>
              <a:rPr b="0" i="0" lang="en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，做什么让你最快乐？” </a:t>
            </a:r>
            <a:endParaRPr b="0" i="0" sz="3600" u="none" cap="none" strike="noStrik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音乐家说：“唱歌让我最快乐！”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24"/>
          <p:cNvPicPr preferRelativeResize="0"/>
          <p:nvPr/>
        </p:nvPicPr>
        <p:blipFill rotWithShape="1">
          <a:blip r:embed="rId4">
            <a:alphaModFix/>
          </a:blip>
          <a:srcRect b="8149" l="0" r="0" t="13405"/>
          <a:stretch/>
        </p:blipFill>
        <p:spPr>
          <a:xfrm>
            <a:off x="1714975" y="1970800"/>
            <a:ext cx="4696950" cy="317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5"/>
          <p:cNvPicPr preferRelativeResize="0"/>
          <p:nvPr/>
        </p:nvPicPr>
        <p:blipFill rotWithShape="1">
          <a:blip r:embed="rId3">
            <a:alphaModFix/>
          </a:blip>
          <a:srcRect b="3681" l="17063" r="13375" t="7356"/>
          <a:stretch/>
        </p:blipFill>
        <p:spPr>
          <a:xfrm>
            <a:off x="239300" y="230525"/>
            <a:ext cx="1830726" cy="234122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5"/>
          <p:cNvSpPr txBox="1"/>
          <p:nvPr/>
        </p:nvSpPr>
        <p:spPr>
          <a:xfrm>
            <a:off x="4214200" y="490650"/>
            <a:ext cx="4590900" cy="4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王小乐跑到猫</a:t>
            </a:r>
            <a:r>
              <a:rPr b="0" i="0" lang="en" sz="38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咖啡厅</a:t>
            </a:r>
            <a:r>
              <a:rPr b="0" i="0" lang="en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，他看见猫。他问：“猫，做什么让你最快乐？” </a:t>
            </a:r>
            <a:endParaRPr b="0" i="0" sz="3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猫说：“躺平让我最快乐！” </a:t>
            </a:r>
            <a:endParaRPr b="0" i="0" sz="5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6350" y="2794650"/>
            <a:ext cx="249555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6"/>
          <p:cNvPicPr preferRelativeResize="0"/>
          <p:nvPr/>
        </p:nvPicPr>
        <p:blipFill rotWithShape="1">
          <a:blip r:embed="rId3">
            <a:alphaModFix/>
          </a:blip>
          <a:srcRect b="3681" l="17063" r="13375" t="7356"/>
          <a:stretch/>
        </p:blipFill>
        <p:spPr>
          <a:xfrm>
            <a:off x="348725" y="2802275"/>
            <a:ext cx="1830726" cy="234122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6"/>
          <p:cNvSpPr txBox="1"/>
          <p:nvPr/>
        </p:nvSpPr>
        <p:spPr>
          <a:xfrm>
            <a:off x="4214200" y="490650"/>
            <a:ext cx="4590900" cy="41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最后，王小乐回到家，问妈妈：“妈妈，做什么让你最快乐？” </a:t>
            </a:r>
            <a:endParaRPr b="0" i="0" sz="3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妈妈大声地说：“你学习好让我最快乐!  什么让你最快乐？”</a:t>
            </a:r>
            <a:endParaRPr b="0" i="0" sz="3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1750" y="1314775"/>
            <a:ext cx="1687150" cy="211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7"/>
          <p:cNvPicPr preferRelativeResize="0"/>
          <p:nvPr/>
        </p:nvPicPr>
        <p:blipFill rotWithShape="1">
          <a:blip r:embed="rId3">
            <a:alphaModFix/>
          </a:blip>
          <a:srcRect b="3681" l="17063" r="13375" t="7356"/>
          <a:stretch/>
        </p:blipFill>
        <p:spPr>
          <a:xfrm>
            <a:off x="653850" y="581200"/>
            <a:ext cx="2999426" cy="3835826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7"/>
          <p:cNvSpPr txBox="1"/>
          <p:nvPr/>
        </p:nvSpPr>
        <p:spPr>
          <a:xfrm>
            <a:off x="4214200" y="490650"/>
            <a:ext cx="4279200" cy="3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王小乐也大声地说：“跟朋友聊天让我最快乐！” 说完，他哈哈大笑！</a:t>
            </a:r>
            <a:endParaRPr b="0" i="0" sz="3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0" i="0" sz="3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-"/>
            </a:pPr>
            <a:r>
              <a:rPr b="0" i="0" lang="en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完   -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 txBox="1"/>
          <p:nvPr/>
        </p:nvSpPr>
        <p:spPr>
          <a:xfrm>
            <a:off x="160400" y="205300"/>
            <a:ext cx="8520600" cy="95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Targeted Literacy Skills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"/>
          <p:cNvSpPr txBox="1"/>
          <p:nvPr/>
        </p:nvSpPr>
        <p:spPr>
          <a:xfrm>
            <a:off x="821801" y="1689905"/>
            <a:ext cx="8055981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Infer the meaning of unknown compound words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lexical compounding strategy to form new words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Draw a graphic organizer to organize information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Explain the purpose of the text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/>
          <p:nvPr/>
        </p:nvSpPr>
        <p:spPr>
          <a:xfrm>
            <a:off x="3505200" y="76200"/>
            <a:ext cx="5545500" cy="517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《做什么让你最快乐？》 🙂</a:t>
            </a:r>
            <a:endParaRPr b="0" i="0" sz="1600" u="none" cap="none" strike="noStrike">
              <a:solidFill>
                <a:schemeClr val="dk1"/>
              </a:solidFill>
              <a:latin typeface="KaiTi"/>
              <a:ea typeface="KaiTi"/>
              <a:cs typeface="KaiTi"/>
              <a:sym typeface="KaiT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KaiTi"/>
              <a:ea typeface="KaiTi"/>
              <a:cs typeface="KaiTi"/>
              <a:sym typeface="KaiTi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有一个很帅的男生，他叫王小乐。有一天，他很不高兴。他想知道做什么让自己最快乐。</a:t>
            </a:r>
            <a:endParaRPr b="0" i="0" sz="1400" u="none" cap="none" strike="noStrike">
              <a:solidFill>
                <a:schemeClr val="dk1"/>
              </a:solidFill>
              <a:latin typeface="KaiTi"/>
              <a:ea typeface="KaiTi"/>
              <a:cs typeface="KaiTi"/>
              <a:sym typeface="KaiTi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王小乐跑到学校，问老师：“老师，做什么让你最快乐？” </a:t>
            </a:r>
            <a:endParaRPr b="0" i="0" sz="1400" u="none" cap="none" strike="noStrike">
              <a:solidFill>
                <a:schemeClr val="dk1"/>
              </a:solidFill>
              <a:latin typeface="KaiTi"/>
              <a:ea typeface="KaiTi"/>
              <a:cs typeface="KaiTi"/>
              <a:sym typeface="KaiT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老师说：“你学中文让我最快乐！”</a:t>
            </a:r>
            <a:endParaRPr b="0" i="0" sz="1400" u="none" cap="none" strike="noStrike">
              <a:solidFill>
                <a:schemeClr val="dk1"/>
              </a:solidFill>
              <a:latin typeface="KaiTi"/>
              <a:ea typeface="KaiTi"/>
              <a:cs typeface="KaiTi"/>
              <a:sym typeface="KaiTi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他跑到医院，他问医生：“医生，做什么让你最快乐？” </a:t>
            </a:r>
            <a:endParaRPr b="0" i="0" sz="1400" u="none" cap="none" strike="noStrike">
              <a:solidFill>
                <a:schemeClr val="dk1"/>
              </a:solidFill>
              <a:latin typeface="KaiTi"/>
              <a:ea typeface="KaiTi"/>
              <a:cs typeface="KaiTi"/>
              <a:sym typeface="KaiT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医生说：“你身体健康让我最快乐！” </a:t>
            </a:r>
            <a:endParaRPr b="0" i="0" sz="1400" u="none" cap="none" strike="noStrike">
              <a:solidFill>
                <a:schemeClr val="dk1"/>
              </a:solidFill>
              <a:latin typeface="KaiTi"/>
              <a:ea typeface="KaiTi"/>
              <a:cs typeface="KaiTi"/>
              <a:sym typeface="KaiTi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他跑到饭店，问厨师：“厨师，做什么让你最快乐？” </a:t>
            </a:r>
            <a:endParaRPr b="0" i="0" sz="1400" u="none" cap="none" strike="noStrike">
              <a:solidFill>
                <a:schemeClr val="dk1"/>
              </a:solidFill>
              <a:latin typeface="KaiTi"/>
              <a:ea typeface="KaiTi"/>
              <a:cs typeface="KaiTi"/>
              <a:sym typeface="KaiT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厨师说：“ 给大家做饭让我最快乐！”</a:t>
            </a:r>
            <a:endParaRPr b="0" i="0" sz="1400" u="none" cap="none" strike="noStrike">
              <a:solidFill>
                <a:schemeClr val="dk1"/>
              </a:solidFill>
              <a:latin typeface="KaiTi"/>
              <a:ea typeface="KaiTi"/>
              <a:cs typeface="KaiTi"/>
              <a:sym typeface="KaiTi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王小乐跑到画室，问画家：“画家，做什么让你最快乐？” </a:t>
            </a:r>
            <a:endParaRPr b="0" i="0" sz="1400" u="none" cap="none" strike="noStrike">
              <a:solidFill>
                <a:schemeClr val="dk1"/>
              </a:solidFill>
              <a:latin typeface="KaiTi"/>
              <a:ea typeface="KaiTi"/>
              <a:cs typeface="KaiTi"/>
              <a:sym typeface="KaiT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画家说：“画画让我最快乐！” </a:t>
            </a:r>
            <a:endParaRPr b="0" i="0" sz="1400" u="none" cap="none" strike="noStrike">
              <a:solidFill>
                <a:schemeClr val="dk1"/>
              </a:solidFill>
              <a:latin typeface="KaiTi"/>
              <a:ea typeface="KaiTi"/>
              <a:cs typeface="KaiTi"/>
              <a:sym typeface="KaiTi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他跑到运动场，问运动员：“运动员，做什么让你最快乐？” 运动员说：“踢足球让我最快乐！”</a:t>
            </a:r>
            <a:endParaRPr b="0" i="0" sz="1400" u="none" cap="none" strike="noStrike">
              <a:solidFill>
                <a:schemeClr val="dk1"/>
              </a:solidFill>
              <a:latin typeface="KaiTi"/>
              <a:ea typeface="KaiTi"/>
              <a:cs typeface="KaiTi"/>
              <a:sym typeface="KaiTi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王小乐跑到音乐厅，问音乐家：“音乐家，做什么让你最</a:t>
            </a:r>
            <a:endParaRPr b="0" i="0" sz="1400" u="none" cap="none" strike="noStrike">
              <a:solidFill>
                <a:schemeClr val="dk1"/>
              </a:solidFill>
              <a:latin typeface="KaiTi"/>
              <a:ea typeface="KaiTi"/>
              <a:cs typeface="KaiTi"/>
              <a:sym typeface="KaiT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快乐？” 音乐家说：“唱歌让我最快乐！”</a:t>
            </a:r>
            <a:endParaRPr b="0" i="0" sz="1400" u="none" cap="none" strike="noStrike">
              <a:solidFill>
                <a:schemeClr val="dk1"/>
              </a:solidFill>
              <a:latin typeface="KaiTi"/>
              <a:ea typeface="KaiTi"/>
              <a:cs typeface="KaiTi"/>
              <a:sym typeface="KaiTi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王小乐跑到猫咖啡厅，他看见猫。他问：“猫，做什么让你最快乐？” 猫说：“躺平让我最快乐！” </a:t>
            </a:r>
            <a:endParaRPr b="0" i="0" sz="1400" u="none" cap="none" strike="noStrike">
              <a:solidFill>
                <a:schemeClr val="dk1"/>
              </a:solidFill>
              <a:latin typeface="KaiTi"/>
              <a:ea typeface="KaiTi"/>
              <a:cs typeface="KaiTi"/>
              <a:sym typeface="KaiTi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最后，王小乐回到家，问妈妈：“妈妈，做什么让你最</a:t>
            </a:r>
            <a:endParaRPr b="0" i="0" sz="1400" u="none" cap="none" strike="noStrike">
              <a:solidFill>
                <a:schemeClr val="dk1"/>
              </a:solidFill>
              <a:latin typeface="KaiTi"/>
              <a:ea typeface="KaiTi"/>
              <a:cs typeface="KaiTi"/>
              <a:sym typeface="KaiT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快乐？” 妈妈大声地说：“你学习好让我最快乐？什么让你最</a:t>
            </a:r>
            <a:endParaRPr b="0" i="0" sz="1400" u="none" cap="none" strike="noStrike">
              <a:solidFill>
                <a:schemeClr val="dk1"/>
              </a:solidFill>
              <a:latin typeface="KaiTi"/>
              <a:ea typeface="KaiTi"/>
              <a:cs typeface="KaiTi"/>
              <a:sym typeface="KaiT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快乐？”</a:t>
            </a:r>
            <a:endParaRPr b="0" i="0" sz="1400" u="none" cap="none" strike="noStrike">
              <a:solidFill>
                <a:schemeClr val="dk1"/>
              </a:solidFill>
              <a:latin typeface="KaiTi"/>
              <a:ea typeface="KaiTi"/>
              <a:cs typeface="KaiTi"/>
              <a:sym typeface="KaiTi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王小乐也大声地说：“跟朋友聊天让我最快乐！” 说完，他</a:t>
            </a:r>
            <a:endParaRPr b="0" i="0" sz="1400" u="none" cap="none" strike="noStrike">
              <a:solidFill>
                <a:schemeClr val="dk1"/>
              </a:solidFill>
              <a:latin typeface="KaiTi"/>
              <a:ea typeface="KaiTi"/>
              <a:cs typeface="KaiTi"/>
              <a:sym typeface="KaiT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KaiTi"/>
                <a:ea typeface="KaiTi"/>
                <a:cs typeface="KaiTi"/>
                <a:sym typeface="KaiTi"/>
              </a:rPr>
              <a:t>哈哈大笑！</a:t>
            </a:r>
            <a:endParaRPr b="0" i="0" sz="1400" u="none" cap="none" strike="noStrike">
              <a:solidFill>
                <a:srgbClr val="000000"/>
              </a:solidFill>
              <a:latin typeface="KaiTi"/>
              <a:ea typeface="KaiTi"/>
              <a:cs typeface="KaiTi"/>
              <a:sym typeface="KaiTi"/>
            </a:endParaRPr>
          </a:p>
        </p:txBody>
      </p:sp>
      <p:sp>
        <p:nvSpPr>
          <p:cNvPr id="83" name="Google Shape;83;p4"/>
          <p:cNvSpPr txBox="1"/>
          <p:nvPr/>
        </p:nvSpPr>
        <p:spPr>
          <a:xfrm>
            <a:off x="89950" y="1913600"/>
            <a:ext cx="34344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快看故事，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highlight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“让..最快乐”。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Highlight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几次？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你觉得这个故事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在讲什么？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4"/>
          <p:cNvSpPr txBox="1"/>
          <p:nvPr/>
        </p:nvSpPr>
        <p:spPr>
          <a:xfrm>
            <a:off x="51200" y="62625"/>
            <a:ext cx="2846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Activity 1: Skim and scan to gain the main idea of the story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/>
          <p:nvPr>
            <p:ph type="ctrTitle"/>
          </p:nvPr>
        </p:nvSpPr>
        <p:spPr>
          <a:xfrm>
            <a:off x="0" y="150775"/>
            <a:ext cx="8923800" cy="89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00"/>
              <a:t>Activity 2: Working in pairs, skim the text to complete the graphic organizer.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00">
                <a:solidFill>
                  <a:srgbClr val="0000FF"/>
                </a:solidFill>
              </a:rPr>
              <a:t>(Targeted skill: Skim and scan to gain the main idea) </a:t>
            </a:r>
            <a:endParaRPr sz="2000">
              <a:solidFill>
                <a:srgbClr val="0000FF"/>
              </a:solidFill>
            </a:endParaRPr>
          </a:p>
        </p:txBody>
      </p:sp>
      <p:graphicFrame>
        <p:nvGraphicFramePr>
          <p:cNvPr id="90" name="Google Shape;90;p5"/>
          <p:cNvGraphicFramePr/>
          <p:nvPr/>
        </p:nvGraphicFramePr>
        <p:xfrm>
          <a:off x="525700" y="1151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{34765383-F660-4EDF-98A0-7C5CCCB32844}</a:tableStyleId>
              </a:tblPr>
              <a:tblGrid>
                <a:gridCol w="2256625"/>
                <a:gridCol w="2256625"/>
                <a:gridCol w="2256625"/>
              </a:tblGrid>
              <a:tr h="439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/>
                        <a:t>  </a:t>
                      </a:r>
                      <a:r>
                        <a:rPr b="1" lang="en" sz="1600" u="none" cap="none" strike="noStrike"/>
                        <a:t>地方 </a:t>
                      </a:r>
                      <a:r>
                        <a:rPr lang="en" sz="1600" u="none" cap="none" strike="noStrike"/>
                        <a:t>Place</a:t>
                      </a:r>
                      <a:endParaRPr sz="16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/>
                        <a:t>   </a:t>
                      </a:r>
                      <a:r>
                        <a:rPr b="1" lang="en" sz="1600" u="none" cap="none" strike="noStrike"/>
                        <a:t>活动</a:t>
                      </a:r>
                      <a:r>
                        <a:rPr lang="en" sz="1600" u="none" cap="none" strike="noStrike"/>
                        <a:t> Activity</a:t>
                      </a:r>
                      <a:endParaRPr sz="16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让</a:t>
                      </a:r>
                      <a:r>
                        <a:rPr b="1" lang="en" sz="1600" u="none" cap="none" strike="noStrike"/>
                        <a:t>谁</a:t>
                      </a:r>
                      <a:r>
                        <a:rPr lang="en" sz="1600" u="none" cap="none" strike="noStrike"/>
                        <a:t> Who </a:t>
                      </a:r>
                      <a:r>
                        <a:rPr lang="en" sz="1400" u="none" cap="none" strike="noStrike"/>
                        <a:t>最快乐</a:t>
                      </a:r>
                      <a:endParaRPr sz="1400" u="none" cap="none" strike="noStrike"/>
                    </a:p>
                  </a:txBody>
                  <a:tcPr marT="63500" marB="63500" marR="63500" marL="63500"/>
                </a:tc>
              </a:tr>
              <a:tr h="434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63500" marB="63500" marR="63500" marL="63500"/>
                </a:tc>
              </a:tr>
              <a:tr h="434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63500" marB="63500" marR="63500" marL="63500"/>
                </a:tc>
              </a:tr>
              <a:tr h="434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63500" marB="63500" marR="63500" marL="63500"/>
                </a:tc>
              </a:tr>
              <a:tr h="434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63500" marB="63500" marR="63500" marL="63500"/>
                </a:tc>
              </a:tr>
              <a:tr h="434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63500" marB="63500" marR="63500" marL="63500"/>
                </a:tc>
              </a:tr>
              <a:tr h="434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63500" marB="63500" marR="63500" marL="63500"/>
                </a:tc>
              </a:tr>
              <a:tr h="434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63500" marB="63500" marR="63500" marL="63500"/>
                </a:tc>
              </a:tr>
              <a:tr h="434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 txBox="1"/>
          <p:nvPr>
            <p:ph type="ctrTitle"/>
          </p:nvPr>
        </p:nvSpPr>
        <p:spPr>
          <a:xfrm flipH="1">
            <a:off x="152400" y="87475"/>
            <a:ext cx="8520600" cy="110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48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00"/>
              <a:t>Activity 3: 猜下面的词语是什么意思，Use the graphic orgaizer as well as context clues from the sentence and known characters to guess the meaning of the words below. Give evidence. </a:t>
            </a:r>
            <a:r>
              <a:rPr lang="en" sz="1700">
                <a:solidFill>
                  <a:srgbClr val="0000FF"/>
                </a:solidFill>
              </a:rPr>
              <a:t>(Targeted skill: Infer the meaning of unknown compound words.) </a:t>
            </a:r>
            <a:endParaRPr sz="1700">
              <a:solidFill>
                <a:srgbClr val="0000FF"/>
              </a:solidFill>
            </a:endParaRPr>
          </a:p>
        </p:txBody>
      </p:sp>
      <p:graphicFrame>
        <p:nvGraphicFramePr>
          <p:cNvPr id="96" name="Google Shape;96;p6"/>
          <p:cNvGraphicFramePr/>
          <p:nvPr/>
        </p:nvGraphicFramePr>
        <p:xfrm>
          <a:off x="404625" y="1357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{34765383-F660-4EDF-98A0-7C5CCCB32844}</a:tableStyleId>
              </a:tblPr>
              <a:tblGrid>
                <a:gridCol w="1036075"/>
                <a:gridCol w="1177975"/>
                <a:gridCol w="2498350"/>
                <a:gridCol w="3622350"/>
              </a:tblGrid>
              <a:tr h="614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/>
                        <a:t>什么意思？</a:t>
                      </a:r>
                      <a:endParaRPr sz="16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/>
                        <a:t>怎么知道？</a:t>
                      </a:r>
                      <a:endParaRPr sz="1600" u="none" cap="none" strike="noStrike"/>
                    </a:p>
                  </a:txBody>
                  <a:tcPr marT="63500" marB="63500" marR="63500" marL="63500"/>
                </a:tc>
              </a:tr>
              <a:tr h="614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/>
                        <a:t>医院</a:t>
                      </a:r>
                      <a:endParaRPr sz="16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❏"/>
                      </a:pPr>
                      <a:r>
                        <a:rPr lang="en" sz="1600" u="none" cap="none" strike="noStrike"/>
                        <a:t>地方</a:t>
                      </a:r>
                      <a:endParaRPr sz="1600" u="none" cap="none" strike="noStrike"/>
                    </a:p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❏"/>
                      </a:pPr>
                      <a:r>
                        <a:rPr lang="en" sz="1600" u="none" cap="none" strike="noStrike"/>
                        <a:t>人</a:t>
                      </a:r>
                      <a:endParaRPr sz="16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63500" marB="63500" marR="63500" marL="63500"/>
                </a:tc>
              </a:tr>
              <a:tr h="614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600" u="none" cap="none" strike="noStrike"/>
                        <a:t>厨师</a:t>
                      </a:r>
                      <a:endParaRPr sz="16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❏"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</a:rPr>
                        <a:t>地方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❏"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</a:rPr>
                        <a:t>人</a:t>
                      </a:r>
                      <a:endParaRPr sz="16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63500" marB="63500" marR="63500" marL="63500"/>
                </a:tc>
              </a:tr>
              <a:tr h="614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画家</a:t>
                      </a:r>
                      <a:endParaRPr sz="14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❏"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</a:rPr>
                        <a:t>地方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❏"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</a:rPr>
                        <a:t>人</a:t>
                      </a:r>
                      <a:endParaRPr sz="16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63500" marB="63500" marR="63500" marL="63500"/>
                </a:tc>
              </a:tr>
              <a:tr h="614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运动场</a:t>
                      </a:r>
                      <a:endParaRPr sz="14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❏"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</a:rPr>
                        <a:t>地方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❏"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</a:rPr>
                        <a:t>人</a:t>
                      </a:r>
                      <a:endParaRPr sz="16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63500" marB="63500" marR="63500" marL="63500"/>
                </a:tc>
              </a:tr>
              <a:tr h="614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/>
                        <a:t>音乐厅</a:t>
                      </a:r>
                      <a:endParaRPr sz="14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❏"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</a:rPr>
                        <a:t>地方</a:t>
                      </a:r>
                      <a:endParaRPr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-330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❏"/>
                      </a:pPr>
                      <a:r>
                        <a:rPr lang="en" sz="1600" u="none" cap="none" strike="noStrike">
                          <a:solidFill>
                            <a:schemeClr val="dk1"/>
                          </a:solidFill>
                        </a:rPr>
                        <a:t>人</a:t>
                      </a:r>
                      <a:endParaRPr sz="16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"/>
          <p:cNvSpPr txBox="1"/>
          <p:nvPr>
            <p:ph type="ctrTitle"/>
          </p:nvPr>
        </p:nvSpPr>
        <p:spPr>
          <a:xfrm>
            <a:off x="87550" y="81725"/>
            <a:ext cx="8940900" cy="8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00"/>
              <a:t>Activity 4: Expand compound words - 你可以说出这些新词吗？</a:t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00">
                <a:solidFill>
                  <a:srgbClr val="0000FF"/>
                </a:solidFill>
              </a:rPr>
              <a:t>(Targeted skill: Use lexical compounding strategy to form new words.)</a:t>
            </a:r>
            <a:endParaRPr sz="2100">
              <a:solidFill>
                <a:srgbClr val="0000FF"/>
              </a:solidFill>
            </a:endParaRPr>
          </a:p>
        </p:txBody>
      </p:sp>
      <p:graphicFrame>
        <p:nvGraphicFramePr>
          <p:cNvPr id="102" name="Google Shape;102;p7"/>
          <p:cNvGraphicFramePr/>
          <p:nvPr/>
        </p:nvGraphicFramePr>
        <p:xfrm>
          <a:off x="531075" y="1032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{2BADE69E-8C03-4D66-91EA-62FC0F4A6157}</a:tableStyleId>
              </a:tblPr>
              <a:tblGrid>
                <a:gridCol w="2374425"/>
                <a:gridCol w="61229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u="none" cap="none" strike="noStrike">
                          <a:solidFill>
                            <a:srgbClr val="0000FF"/>
                          </a:solidFill>
                        </a:rPr>
                        <a:t>…家</a:t>
                      </a:r>
                      <a:endParaRPr sz="25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500" u="none" cap="none" strike="noStrike">
                          <a:solidFill>
                            <a:schemeClr val="dk1"/>
                          </a:solidFill>
                        </a:rPr>
                        <a:t>英文意思：</a:t>
                      </a:r>
                      <a:endParaRPr sz="25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u="none" cap="none" strike="noStrike">
                          <a:solidFill>
                            <a:schemeClr val="dk1"/>
                          </a:solidFill>
                        </a:rPr>
                        <a:t>科学</a:t>
                      </a:r>
                      <a:r>
                        <a:rPr lang="en" sz="2500" u="none" cap="none" strike="noStrike">
                          <a:solidFill>
                            <a:srgbClr val="0000FF"/>
                          </a:solidFill>
                        </a:rPr>
                        <a:t> + 家 =</a:t>
                      </a:r>
                      <a:endParaRPr sz="25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t/>
                      </a:r>
                      <a:endParaRPr sz="25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u="none" cap="none" strike="noStrike">
                          <a:solidFill>
                            <a:schemeClr val="dk1"/>
                          </a:solidFill>
                        </a:rPr>
                        <a:t>书法</a:t>
                      </a:r>
                      <a:r>
                        <a:rPr lang="en" sz="2500" u="none" cap="none" strike="noStrike">
                          <a:solidFill>
                            <a:srgbClr val="0000FF"/>
                          </a:solidFill>
                        </a:rPr>
                        <a:t> + 家 =</a:t>
                      </a:r>
                      <a:endParaRPr sz="2500" u="none" cap="none" strike="noStrike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t/>
                      </a:r>
                      <a:endParaRPr sz="25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u="none" cap="none" strike="noStrike">
                          <a:solidFill>
                            <a:schemeClr val="dk1"/>
                          </a:solidFill>
                        </a:rPr>
                        <a:t>钢琴</a:t>
                      </a:r>
                      <a:r>
                        <a:rPr lang="en" sz="2500" u="none" cap="none" strike="noStrike">
                          <a:solidFill>
                            <a:srgbClr val="0000FF"/>
                          </a:solidFill>
                        </a:rPr>
                        <a:t> + 家 =</a:t>
                      </a:r>
                      <a:endParaRPr sz="25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t/>
                      </a:r>
                      <a:endParaRPr sz="25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en" sz="2500" u="none" cap="none" strike="noStrike">
                          <a:solidFill>
                            <a:schemeClr val="dk1"/>
                          </a:solidFill>
                        </a:rPr>
                        <a:t>小提琴</a:t>
                      </a:r>
                      <a:r>
                        <a:rPr lang="en" sz="2500" u="none" cap="none" strike="noStrike">
                          <a:solidFill>
                            <a:srgbClr val="0000FF"/>
                          </a:solidFill>
                        </a:rPr>
                        <a:t> + 家 =</a:t>
                      </a:r>
                      <a:r>
                        <a:rPr lang="en" sz="2500" u="none" cap="none" strike="noStrike"/>
                        <a:t> </a:t>
                      </a:r>
                      <a:endParaRPr sz="25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t/>
                      </a:r>
                      <a:endParaRPr sz="25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 txBox="1"/>
          <p:nvPr>
            <p:ph type="ctrTitle"/>
          </p:nvPr>
        </p:nvSpPr>
        <p:spPr>
          <a:xfrm>
            <a:off x="160400" y="205300"/>
            <a:ext cx="8520600" cy="95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2500"/>
              <a:t>Activity 5:  问题 &amp; 讨论</a:t>
            </a:r>
            <a:endParaRPr sz="2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2500">
                <a:solidFill>
                  <a:srgbClr val="0000FF"/>
                </a:solidFill>
              </a:rPr>
              <a:t>(Targeted skills: Ask questions to check comprehension?)</a:t>
            </a:r>
            <a:endParaRPr sz="2500">
              <a:solidFill>
                <a:srgbClr val="0000FF"/>
              </a:solidFill>
            </a:endParaRPr>
          </a:p>
        </p:txBody>
      </p:sp>
      <p:sp>
        <p:nvSpPr>
          <p:cNvPr id="108" name="Google Shape;108;p8"/>
          <p:cNvSpPr txBox="1"/>
          <p:nvPr>
            <p:ph idx="1" type="subTitle"/>
          </p:nvPr>
        </p:nvSpPr>
        <p:spPr>
          <a:xfrm>
            <a:off x="160400" y="1483975"/>
            <a:ext cx="8775900" cy="28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b="1" lang="en" sz="2600"/>
              <a:t>医生说画画让他快乐。</a:t>
            </a:r>
            <a:endParaRPr b="1" sz="2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6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600"/>
              <a:t>A. 对</a:t>
            </a:r>
            <a:endParaRPr sz="26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600"/>
              <a:t>B. 错</a:t>
            </a:r>
            <a:endParaRPr sz="2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 txBox="1"/>
          <p:nvPr>
            <p:ph type="ctrTitle"/>
          </p:nvPr>
        </p:nvSpPr>
        <p:spPr>
          <a:xfrm>
            <a:off x="208575" y="194550"/>
            <a:ext cx="8710500" cy="74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4328"/>
              <a:buNone/>
            </a:pPr>
            <a:r>
              <a:rPr lang="en"/>
              <a:t> </a:t>
            </a:r>
            <a:r>
              <a:rPr lang="en" sz="3516"/>
              <a:t>shēn tǐ  身体  body      jiàn kāng  健康    health  </a:t>
            </a:r>
            <a:endParaRPr sz="3516"/>
          </a:p>
        </p:txBody>
      </p:sp>
      <p:pic>
        <p:nvPicPr>
          <p:cNvPr id="114" name="Google Shape;11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250" y="1037450"/>
            <a:ext cx="3200775" cy="410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1343850"/>
            <a:ext cx="3154200" cy="278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